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9" r:id="rId3"/>
    <p:sldId id="278" r:id="rId4"/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3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Fuzzy Logic Block Diagram </a:t>
            </a:r>
            <a:endParaRPr lang="en-IN" dirty="0"/>
          </a:p>
        </p:txBody>
      </p:sp>
      <p:pic>
        <p:nvPicPr>
          <p:cNvPr id="3074" name="Picture 2" descr="C:\Users\pavan\Desktop\fuzzylogic_system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28629"/>
            <a:ext cx="8229600" cy="42691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uzzy_control_-_Rule_3_evalua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457200"/>
            <a:ext cx="8229600" cy="52661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avan\Desktop\Fuzzy_control_-_Rule_3_evaluation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33400"/>
            <a:ext cx="86106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 err="1" smtClean="0"/>
              <a:t>Defuzzification</a:t>
            </a:r>
            <a:r>
              <a:rPr lang="en-IN" dirty="0" smtClean="0"/>
              <a:t> 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is the reverse process of fuzzification.</a:t>
            </a:r>
          </a:p>
          <a:p>
            <a:pPr algn="just"/>
            <a:r>
              <a:rPr lang="en-IN" b="1" dirty="0" err="1" smtClean="0"/>
              <a:t>Defuzzification</a:t>
            </a:r>
            <a:r>
              <a:rPr lang="en-IN" dirty="0" smtClean="0"/>
              <a:t> is the process of producing a quantifiable result in Crisp logic, given fuzzy sets and corresponding membership degrees. It is the process that maps a fuzzy set to a crisp set. It is typically needed in fuzzy control systems.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IN" dirty="0" smtClean="0"/>
              <a:t>There are 7 main methods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Max Membership Principle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Weight average Method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Mean Max Method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err="1" smtClean="0"/>
              <a:t>Centroid</a:t>
            </a:r>
            <a:r>
              <a:rPr lang="en-IN" dirty="0" smtClean="0"/>
              <a:t> Method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Centre of Sum 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Centre of largest Area</a:t>
            </a:r>
          </a:p>
          <a:p>
            <a:pPr marL="514350" indent="-514350">
              <a:buFont typeface="+mj-lt"/>
              <a:buAutoNum type="arabicPeriod"/>
            </a:pPr>
            <a:r>
              <a:rPr lang="en-IN" dirty="0" smtClean="0"/>
              <a:t>First Maxima (or) Last Maxima </a:t>
            </a:r>
          </a:p>
          <a:p>
            <a:pPr marL="514350" indent="-51435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Max Membership Principle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3074" name="Picture 2" descr="F:\courses\ICS\defuuzifation\New Doc 2018-03-15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349" y="1600201"/>
            <a:ext cx="7492051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Weight average Method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4099" name="Picture 3" descr="F:\courses\ICS\defuuzifation\New Doc 2018-03-15_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305800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Mean Max Method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5122" name="Picture 2" descr="F:\courses\ICS\defuuzifation\New Doc 2018-03-15_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073" y="1524000"/>
            <a:ext cx="8013177" cy="4602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err="1" smtClean="0"/>
              <a:t>Centroid</a:t>
            </a:r>
            <a:r>
              <a:rPr lang="en-IN" dirty="0" smtClean="0"/>
              <a:t> Method</a:t>
            </a:r>
            <a:br>
              <a:rPr lang="en-IN" dirty="0" smtClean="0"/>
            </a:br>
            <a:r>
              <a:rPr lang="en-IN" dirty="0" smtClean="0"/>
              <a:t>Example : A1, A2 and A3 are three fuzzy sets as shown in below diagram 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6146" name="Picture 2" descr="F:\courses\ICS\defuuzifation\New Doc 2018-03-15_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3279" y="1600200"/>
            <a:ext cx="7377441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:\courses\ICS\defuuzifation\New Doc 2018-03-15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44800"/>
            <a:ext cx="7239000" cy="605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courses\ICS\defuuzifation\New Doc 2018-03-15_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1762" y="503124"/>
            <a:ext cx="7380238" cy="5623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26" name="AutoShape 2" descr="FIS Functional Block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27" name="Picture 3" descr="C:\Users\pavan\Desktop\fis_functional_block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447800"/>
            <a:ext cx="7848600" cy="4285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:\courses\ICS\defuuzifation\New Doc 2018-03-15_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1"/>
            <a:ext cx="8229600" cy="586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courses\ICS\defuuzifation\New Doc 2018-03-15_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045" y="685800"/>
            <a:ext cx="8157909" cy="54403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courses\ICS\defuuzifation\New Doc 2018-03-15_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599" y="990600"/>
            <a:ext cx="8077201" cy="5135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Centre of Sum 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12291" name="Picture 3" descr="F:\courses\ICS\defuuzifation\New Doc 2018-03-15_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600199"/>
            <a:ext cx="7772400" cy="3505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First Maxima (or) Last Maxima </a:t>
            </a:r>
            <a:br>
              <a:rPr lang="en-IN" dirty="0" smtClean="0"/>
            </a:br>
            <a:endParaRPr lang="en-IN" dirty="0"/>
          </a:p>
        </p:txBody>
      </p:sp>
      <p:pic>
        <p:nvPicPr>
          <p:cNvPr id="13314" name="Picture 2" descr="F:\courses\ICS\defuuzifation\New Doc 2018-03-15_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556"/>
            <a:ext cx="7772400" cy="5041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Fuzzy </a:t>
            </a:r>
            <a:r>
              <a:rPr lang="en-US" smtClean="0"/>
              <a:t>Arithmatic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/>
              <a:t>Functional Blocks of FIS</a:t>
            </a:r>
          </a:p>
          <a:p>
            <a:r>
              <a:rPr lang="en-IN" dirty="0" smtClean="0"/>
              <a:t>The following five functional blocks will help you understand the construction of FIS −</a:t>
            </a:r>
          </a:p>
          <a:p>
            <a:r>
              <a:rPr lang="en-IN" b="1" dirty="0" smtClean="0"/>
              <a:t>Rule Base</a:t>
            </a:r>
            <a:r>
              <a:rPr lang="en-IN" dirty="0" smtClean="0"/>
              <a:t> − It contains fuzzy IF-THEN rules.</a:t>
            </a:r>
          </a:p>
          <a:p>
            <a:r>
              <a:rPr lang="en-IN" b="1" dirty="0" smtClean="0"/>
              <a:t>Database</a:t>
            </a:r>
            <a:r>
              <a:rPr lang="en-IN" dirty="0" smtClean="0"/>
              <a:t> − It defines the membership functions of fuzzy sets used in fuzzy rules.</a:t>
            </a:r>
          </a:p>
          <a:p>
            <a:r>
              <a:rPr lang="en-IN" b="1" dirty="0" smtClean="0"/>
              <a:t>Decision-making Unit</a:t>
            </a:r>
            <a:r>
              <a:rPr lang="en-IN" dirty="0" smtClean="0"/>
              <a:t> − It performs operation on rules.</a:t>
            </a:r>
          </a:p>
          <a:p>
            <a:r>
              <a:rPr lang="en-IN" b="1" dirty="0" err="1" smtClean="0"/>
              <a:t>Fuzzification</a:t>
            </a:r>
            <a:r>
              <a:rPr lang="en-IN" b="1" dirty="0" smtClean="0"/>
              <a:t> Interface Unit</a:t>
            </a:r>
            <a:r>
              <a:rPr lang="en-IN" dirty="0" smtClean="0"/>
              <a:t> − It converts the crisp quantities into fuzzy quantities.</a:t>
            </a:r>
          </a:p>
          <a:p>
            <a:r>
              <a:rPr lang="en-IN" b="1" dirty="0" err="1" smtClean="0"/>
              <a:t>Defuzzification</a:t>
            </a:r>
            <a:r>
              <a:rPr lang="en-IN" b="1" dirty="0" smtClean="0"/>
              <a:t> Interface Unit</a:t>
            </a:r>
            <a:r>
              <a:rPr lang="en-IN" dirty="0" smtClean="0"/>
              <a:t> − It converts the fuzzy quantities into crisp quantities. Following is a block diagram of fuzzy interference system.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Fuzzy ruled based system (or) interference Engine  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772400" cy="4114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 </a:t>
            </a:r>
            <a:r>
              <a:rPr lang="en-US" sz="3600" b="1" dirty="0" smtClean="0">
                <a:solidFill>
                  <a:schemeClr val="tx1"/>
                </a:solidFill>
                <a:latin typeface="Calibri" pitchFamily="34" charset="0"/>
              </a:rPr>
              <a:t>rule-based fuzzy systems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, the relationships between variables are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represented by means of fuzzy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if–then rules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of the following general form:</a:t>
            </a:r>
          </a:p>
          <a:p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>If</a:t>
            </a:r>
            <a:r>
              <a:rPr lang="en-US" sz="4000" dirty="0" smtClean="0">
                <a:solidFill>
                  <a:schemeClr val="tx1"/>
                </a:solidFill>
                <a:latin typeface="Calibri" pitchFamily="34" charset="0"/>
              </a:rPr>
              <a:t> antecedent proposition( A set of conditions satisfy )  </a:t>
            </a:r>
            <a:r>
              <a:rPr lang="en-US" sz="4000" b="1" dirty="0" smtClean="0">
                <a:solidFill>
                  <a:schemeClr val="tx1"/>
                </a:solidFill>
                <a:latin typeface="Calibri" pitchFamily="34" charset="0"/>
              </a:rPr>
              <a:t>then</a:t>
            </a:r>
            <a:r>
              <a:rPr lang="en-US" sz="4000" dirty="0" smtClean="0">
                <a:solidFill>
                  <a:schemeClr val="tx1"/>
                </a:solidFill>
                <a:latin typeface="Calibri" pitchFamily="34" charset="0"/>
              </a:rPr>
              <a:t> consequent proposition( A set of consequent)</a:t>
            </a:r>
            <a:endParaRPr lang="tr-TR" sz="4000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tr-TR" sz="4000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The antecedent proposition is always a fuzzy proposition of the type</a:t>
            </a:r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“~ x is A”</a:t>
            </a:r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Where</a:t>
            </a:r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 ~x is a linguistic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variable and </a:t>
            </a:r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 is a linguistic constant (term). </a:t>
            </a:r>
            <a:endParaRPr lang="tr-TR" dirty="0" smtClean="0">
              <a:solidFill>
                <a:schemeClr val="tx1"/>
              </a:solidFill>
              <a:latin typeface="Calibri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IN" dirty="0" smtClean="0"/>
              <a:t>A collection of rules </a:t>
            </a:r>
            <a:r>
              <a:rPr lang="en-IN" dirty="0" err="1" smtClean="0"/>
              <a:t>refering</a:t>
            </a:r>
            <a:r>
              <a:rPr lang="en-IN" dirty="0" smtClean="0"/>
              <a:t> to a particular      system is known as fuzzy rule base.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If the conclusion C to be drawn from the rule base R is the conjunction of all the individual Consequents </a:t>
            </a:r>
            <a:r>
              <a:rPr lang="en-IN" dirty="0" err="1" smtClean="0"/>
              <a:t>Ci</a:t>
            </a:r>
            <a:r>
              <a:rPr lang="en-IN" dirty="0" smtClean="0"/>
              <a:t> of each rule then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/>
              <a:t>C=C1</a:t>
            </a:r>
            <a:r>
              <a:rPr lang="en-IN" dirty="0" smtClean="0">
                <a:latin typeface="IrisUPC"/>
                <a:cs typeface="IrisUPC"/>
              </a:rPr>
              <a:t>U</a:t>
            </a:r>
            <a:r>
              <a:rPr lang="en-IN" dirty="0" smtClean="0">
                <a:latin typeface="+mj-lt"/>
                <a:cs typeface="IrisUPC"/>
              </a:rPr>
              <a:t>C2</a:t>
            </a:r>
            <a:r>
              <a:rPr lang="en-IN" dirty="0" smtClean="0">
                <a:latin typeface="IrisUPC"/>
                <a:cs typeface="IrisUPC"/>
              </a:rPr>
              <a:t>U......... </a:t>
            </a:r>
            <a:r>
              <a:rPr lang="en-IN" dirty="0" err="1" smtClean="0">
                <a:latin typeface="+mj-lt"/>
                <a:cs typeface="IrisUPC"/>
              </a:rPr>
              <a:t>Cn</a:t>
            </a:r>
            <a:endParaRPr lang="en-IN" dirty="0" smtClean="0">
              <a:latin typeface="+mj-lt"/>
              <a:cs typeface="IrisUPC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latin typeface="+mj-lt"/>
                <a:cs typeface="IrisUPC"/>
              </a:rPr>
              <a:t>µ</a:t>
            </a:r>
            <a:r>
              <a:rPr lang="en-IN" baseline="-25000" dirty="0" smtClean="0">
                <a:latin typeface="+mj-lt"/>
                <a:cs typeface="IrisUPC"/>
              </a:rPr>
              <a:t>C</a:t>
            </a:r>
            <a:r>
              <a:rPr lang="en-IN" dirty="0" smtClean="0">
                <a:latin typeface="+mj-lt"/>
                <a:cs typeface="IrisUPC"/>
              </a:rPr>
              <a:t>(y)= Max (</a:t>
            </a:r>
            <a:r>
              <a:rPr lang="en-IN" dirty="0" smtClean="0">
                <a:cs typeface="IrisUPC"/>
              </a:rPr>
              <a:t>µ</a:t>
            </a:r>
            <a:r>
              <a:rPr lang="en-IN" baseline="-25000" dirty="0" smtClean="0">
                <a:cs typeface="IrisUPC"/>
              </a:rPr>
              <a:t>C1</a:t>
            </a:r>
            <a:r>
              <a:rPr lang="en-IN" dirty="0" smtClean="0">
                <a:cs typeface="IrisUPC"/>
              </a:rPr>
              <a:t>(y), µ</a:t>
            </a:r>
            <a:r>
              <a:rPr lang="en-IN" baseline="-25000" dirty="0" smtClean="0">
                <a:cs typeface="IrisUPC"/>
              </a:rPr>
              <a:t>C2</a:t>
            </a:r>
            <a:r>
              <a:rPr lang="en-IN" dirty="0" smtClean="0">
                <a:cs typeface="IrisUPC"/>
              </a:rPr>
              <a:t>(y).......... µ</a:t>
            </a:r>
            <a:r>
              <a:rPr lang="en-IN" baseline="-25000" dirty="0" err="1" smtClean="0">
                <a:cs typeface="IrisUPC"/>
              </a:rPr>
              <a:t>Cn</a:t>
            </a:r>
            <a:r>
              <a:rPr lang="en-IN" dirty="0" smtClean="0">
                <a:cs typeface="IrisUPC"/>
              </a:rPr>
              <a:t>(y))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latin typeface="+mj-lt"/>
                <a:cs typeface="IrisUPC"/>
              </a:rPr>
              <a:t>Similarly for intersection we should consider </a:t>
            </a:r>
          </a:p>
          <a:p>
            <a:pPr algn="just">
              <a:buFont typeface="Wingdings" pitchFamily="2" charset="2"/>
              <a:buChar char="Ø"/>
            </a:pPr>
            <a:r>
              <a:rPr lang="en-IN" dirty="0" smtClean="0">
                <a:cs typeface="IrisUPC"/>
              </a:rPr>
              <a:t>µ</a:t>
            </a:r>
            <a:r>
              <a:rPr lang="en-IN" baseline="-25000" dirty="0" smtClean="0">
                <a:cs typeface="IrisUPC"/>
              </a:rPr>
              <a:t>C</a:t>
            </a:r>
            <a:r>
              <a:rPr lang="en-IN" dirty="0" smtClean="0">
                <a:cs typeface="IrisUPC"/>
              </a:rPr>
              <a:t>(y)= Min (µ</a:t>
            </a:r>
            <a:r>
              <a:rPr lang="en-IN" baseline="-25000" dirty="0" smtClean="0">
                <a:cs typeface="IrisUPC"/>
              </a:rPr>
              <a:t>C1</a:t>
            </a:r>
            <a:r>
              <a:rPr lang="en-IN" dirty="0" smtClean="0">
                <a:cs typeface="IrisUPC"/>
              </a:rPr>
              <a:t>(y), µ</a:t>
            </a:r>
            <a:r>
              <a:rPr lang="en-IN" baseline="-25000" dirty="0" smtClean="0">
                <a:cs typeface="IrisUPC"/>
              </a:rPr>
              <a:t>C2</a:t>
            </a:r>
            <a:r>
              <a:rPr lang="en-IN" dirty="0" smtClean="0">
                <a:cs typeface="IrisUPC"/>
              </a:rPr>
              <a:t>(y).......... µ</a:t>
            </a:r>
            <a:r>
              <a:rPr lang="en-IN" baseline="-25000" dirty="0" err="1" smtClean="0">
                <a:cs typeface="IrisUPC"/>
              </a:rPr>
              <a:t>Cn</a:t>
            </a:r>
            <a:r>
              <a:rPr lang="en-IN" dirty="0" smtClean="0">
                <a:cs typeface="IrisUPC"/>
              </a:rPr>
              <a:t>(y))</a:t>
            </a:r>
          </a:p>
          <a:p>
            <a:pPr algn="just">
              <a:buFont typeface="Wingdings" pitchFamily="2" charset="2"/>
              <a:buChar char="Ø"/>
            </a:pPr>
            <a:endParaRPr lang="en-IN" dirty="0" smtClean="0">
              <a:latin typeface="+mj-lt"/>
              <a:cs typeface="IrisUPC"/>
            </a:endParaRPr>
          </a:p>
          <a:p>
            <a:pPr algn="just">
              <a:buFont typeface="Wingdings" pitchFamily="2" charset="2"/>
              <a:buChar char="Ø"/>
            </a:pPr>
            <a:endParaRPr lang="en-IN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Graphical Representation of Fuzzy</a:t>
            </a:r>
            <a:br>
              <a:rPr lang="en-IN" dirty="0" smtClean="0"/>
            </a:b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066800"/>
            <a:ext cx="8229600" cy="472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en-IN" sz="4400" dirty="0" smtClean="0"/>
              <a:t>As a general example, consider the design of a fuzzy controller for a steam turbine. </a:t>
            </a:r>
          </a:p>
          <a:p>
            <a:pPr lvl="0" algn="ctr">
              <a:spcBef>
                <a:spcPct val="0"/>
              </a:spcBef>
            </a:pPr>
            <a:endParaRPr lang="en-IN" sz="4400" dirty="0" smtClean="0"/>
          </a:p>
          <a:p>
            <a:pPr lvl="0" algn="ctr">
              <a:spcBef>
                <a:spcPct val="0"/>
              </a:spcBef>
            </a:pPr>
            <a:r>
              <a:rPr lang="en-IN" sz="4400" dirty="0" smtClean="0"/>
              <a:t>The block diagram of this control system </a:t>
            </a:r>
            <a:r>
              <a:rPr lang="en-IN" sz="5900" dirty="0" smtClean="0"/>
              <a:t>appears as follows:</a:t>
            </a:r>
          </a:p>
          <a:p>
            <a:pPr algn="ctr">
              <a:spcBef>
                <a:spcPct val="0"/>
              </a:spcBef>
            </a:pPr>
            <a:endParaRPr lang="en-IN" sz="5900" dirty="0" smtClean="0">
              <a:solidFill>
                <a:srgbClr val="222222"/>
              </a:solidFill>
              <a:latin typeface="Arial"/>
            </a:endParaRPr>
          </a:p>
          <a:p>
            <a:pPr algn="ctr">
              <a:spcBef>
                <a:spcPct val="0"/>
              </a:spcBef>
            </a:pPr>
            <a:r>
              <a:rPr lang="en-IN" sz="5900" dirty="0" smtClean="0">
                <a:solidFill>
                  <a:srgbClr val="222222"/>
                </a:solidFill>
                <a:latin typeface="Arial"/>
              </a:rPr>
              <a:t>The input and output variables map into the following fuzzy set:</a:t>
            </a:r>
            <a:r>
              <a:rPr kumimoji="0" lang="en-IN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IN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IN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IN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pavan\Desktop\Fuzzy_control_-_input_and_output_variables_mapped_into_a_fuzzy_set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5467"/>
            <a:ext cx="8458200" cy="6265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0"/>
            <a:ext cx="8229600" cy="5668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3600" dirty="0" smtClean="0"/>
              <a:t>The rule set includes such rules as</a:t>
            </a:r>
          </a:p>
          <a:p>
            <a:pPr algn="just"/>
            <a:r>
              <a:rPr lang="en-IN" sz="3600" dirty="0" smtClean="0"/>
              <a:t>rule 1: IF temperature IS cool AND pressure IS weak, THEN throttle is P3. </a:t>
            </a:r>
          </a:p>
          <a:p>
            <a:pPr algn="just"/>
            <a:r>
              <a:rPr lang="en-IN" sz="3600" dirty="0" smtClean="0"/>
              <a:t>rule 2: IF temperature IS cool AND pressure IS low, THEN throttle is P2. </a:t>
            </a:r>
          </a:p>
          <a:p>
            <a:pPr algn="just"/>
            <a:r>
              <a:rPr lang="en-IN" sz="3600" dirty="0" smtClean="0"/>
              <a:t>rule 3: IF temperature IS cool AND pressure IS ok, THEN throttle is Z. </a:t>
            </a:r>
          </a:p>
          <a:p>
            <a:pPr algn="just"/>
            <a:r>
              <a:rPr lang="en-IN" sz="3600" dirty="0" smtClean="0"/>
              <a:t>rule 4: IF temperature IS cool AND pressure IS strong, THEN throttle is N2.</a:t>
            </a:r>
            <a:endParaRPr lang="en-IN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610600" cy="5029200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chemeClr val="tx1"/>
                </a:solidFill>
              </a:rPr>
              <a:t>For an example, assume the temperature is in the "cool" state, and the pressure is in the "low" and "ok" states. </a:t>
            </a:r>
          </a:p>
          <a:p>
            <a:r>
              <a:rPr lang="en-IN" dirty="0" smtClean="0">
                <a:solidFill>
                  <a:schemeClr val="tx1"/>
                </a:solidFill>
              </a:rPr>
              <a:t>The pressure values ensure that only rules 2 and 3 fire: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pavan\Desktop\Fuzzy_control_-_Rule_2_evalua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688" y="3200401"/>
            <a:ext cx="8048625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402</Words>
  <Application>Microsoft Office PowerPoint</Application>
  <PresentationFormat>On-screen Show (4:3)</PresentationFormat>
  <Paragraphs>55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IrisUPC</vt:lpstr>
      <vt:lpstr>Wingdings</vt:lpstr>
      <vt:lpstr>Office Theme</vt:lpstr>
      <vt:lpstr>Fuzzy Logic Block Diagram </vt:lpstr>
      <vt:lpstr>PowerPoint Presentation</vt:lpstr>
      <vt:lpstr>PowerPoint Presentation</vt:lpstr>
      <vt:lpstr>Fuzzy ruled based system (or) interference Engine   </vt:lpstr>
      <vt:lpstr>PowerPoint Presentation</vt:lpstr>
      <vt:lpstr>Graphical Representation of Fuzzy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Defuzzification  </vt:lpstr>
      <vt:lpstr>PowerPoint Presentation</vt:lpstr>
      <vt:lpstr>Max Membership Principle </vt:lpstr>
      <vt:lpstr>Weight average Method </vt:lpstr>
      <vt:lpstr>Mean Max Method </vt:lpstr>
      <vt:lpstr>Centroid Method Example : A1, A2 and A3 are three fuzzy sets as shown in below diagram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Centre of Sum  </vt:lpstr>
      <vt:lpstr>First Maxima (or) Last Maxima  </vt:lpstr>
      <vt:lpstr>Fuzzy Arithmatic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Fuzzy ruled based system (or) interference Engine   </dc:title>
  <dc:creator>pavan</dc:creator>
  <cp:lastModifiedBy>Lenovo</cp:lastModifiedBy>
  <cp:revision>37</cp:revision>
  <dcterms:created xsi:type="dcterms:W3CDTF">2006-08-16T00:00:00Z</dcterms:created>
  <dcterms:modified xsi:type="dcterms:W3CDTF">2024-03-15T10:35:49Z</dcterms:modified>
</cp:coreProperties>
</file>